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5" r:id="rId2"/>
    <p:sldId id="266" r:id="rId3"/>
    <p:sldId id="26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86" autoAdjust="0"/>
  </p:normalViewPr>
  <p:slideViewPr>
    <p:cSldViewPr snapToGrid="0">
      <p:cViewPr varScale="1">
        <p:scale>
          <a:sx n="84" d="100"/>
          <a:sy n="84" d="100"/>
        </p:scale>
        <p:origin x="653" y="101"/>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09648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406418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53003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055378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2113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909757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516114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67696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23218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5667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218072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36072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88727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370921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400800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CEDE9-CF78-4BA7-8771-4D001B0E0248}" type="datetimeFigureOut">
              <a:rPr lang="en-US" smtClean="0"/>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3EB9FB-C6A0-4486-BE55-73B665575010}" type="slidenum">
              <a:rPr lang="en-US" smtClean="0"/>
              <a:t>‹#›</a:t>
            </a:fld>
            <a:endParaRPr lang="en-US" dirty="0"/>
          </a:p>
        </p:txBody>
      </p:sp>
    </p:spTree>
    <p:extLst>
      <p:ext uri="{BB962C8B-B14F-4D97-AF65-F5344CB8AC3E}">
        <p14:creationId xmlns:p14="http://schemas.microsoft.com/office/powerpoint/2010/main" val="199586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1CEDE9-CF78-4BA7-8771-4D001B0E0248}" type="datetimeFigureOut">
              <a:rPr lang="en-US" smtClean="0"/>
              <a:t>9/8/2018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3EB9FB-C6A0-4486-BE55-73B665575010}" type="slidenum">
              <a:rPr lang="en-US" smtClean="0"/>
              <a:t>‹#›</a:t>
            </a:fld>
            <a:endParaRPr lang="en-US" dirty="0"/>
          </a:p>
        </p:txBody>
      </p:sp>
    </p:spTree>
    <p:extLst>
      <p:ext uri="{BB962C8B-B14F-4D97-AF65-F5344CB8AC3E}">
        <p14:creationId xmlns:p14="http://schemas.microsoft.com/office/powerpoint/2010/main" val="357034987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ydough.com/30-50-model-hypothetical-trades/" TargetMode="External"/><Relationship Id="rId2" Type="http://schemas.openxmlformats.org/officeDocument/2006/relationships/hyperlink" Target="http://nydough.com/ny-dough-performance-summaries-for-2018-1500-model-jan-thru-august-march-thru-augu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dirty="0" smtClean="0"/>
              <a:t>Introduction To The 30/50 Trade </a:t>
            </a:r>
            <a:endParaRPr lang="en-US" dirty="0"/>
          </a:p>
        </p:txBody>
      </p:sp>
      <p:sp>
        <p:nvSpPr>
          <p:cNvPr id="3" name="Content Placeholder 2"/>
          <p:cNvSpPr>
            <a:spLocks noGrp="1"/>
          </p:cNvSpPr>
          <p:nvPr>
            <p:ph idx="1"/>
          </p:nvPr>
        </p:nvSpPr>
        <p:spPr>
          <a:xfrm>
            <a:off x="631614" y="660400"/>
            <a:ext cx="8596668" cy="6197600"/>
          </a:xfrm>
        </p:spPr>
        <p:txBody>
          <a:bodyPr>
            <a:normAutofit fontScale="85000" lnSpcReduction="20000"/>
          </a:bodyPr>
          <a:lstStyle/>
          <a:p>
            <a:pPr algn="ctr"/>
            <a:r>
              <a:rPr lang="en-US" sz="1400" dirty="0" smtClean="0"/>
              <a:t>On January 2018 I starte</a:t>
            </a:r>
            <a:r>
              <a:rPr lang="en-US" sz="1400" dirty="0"/>
              <a:t>d</a:t>
            </a:r>
            <a:r>
              <a:rPr lang="en-US" sz="1400" dirty="0" smtClean="0"/>
              <a:t> a </a:t>
            </a:r>
            <a:r>
              <a:rPr lang="en-US" sz="1400" dirty="0" smtClean="0"/>
              <a:t>trading portfolio </a:t>
            </a:r>
            <a:r>
              <a:rPr lang="en-US" sz="1400" dirty="0" smtClean="0"/>
              <a:t>using a </a:t>
            </a:r>
            <a:r>
              <a:rPr lang="en-US" sz="1400" dirty="0" smtClean="0"/>
              <a:t>consistent </a:t>
            </a:r>
            <a:r>
              <a:rPr lang="en-US" sz="1400" dirty="0" smtClean="0"/>
              <a:t>per trade amount aka Position Sizing </a:t>
            </a:r>
            <a:r>
              <a:rPr lang="en-US" sz="1400" dirty="0" smtClean="0"/>
              <a:t>of approximately $1000.00 ($</a:t>
            </a:r>
            <a:r>
              <a:rPr lang="en-US" sz="1400" dirty="0" smtClean="0"/>
              <a:t>1022.54) </a:t>
            </a:r>
            <a:r>
              <a:rPr lang="en-US" sz="1400" dirty="0" smtClean="0"/>
              <a:t>to be exact.</a:t>
            </a:r>
          </a:p>
          <a:p>
            <a:pPr algn="ctr"/>
            <a:r>
              <a:rPr lang="en-US" sz="1400" dirty="0" smtClean="0"/>
              <a:t>I </a:t>
            </a:r>
            <a:r>
              <a:rPr lang="en-US" sz="1400" dirty="0" smtClean="0"/>
              <a:t>named the account The #1500 Model and opened </a:t>
            </a:r>
            <a:r>
              <a:rPr lang="en-US" sz="1400" dirty="0" smtClean="0"/>
              <a:t>a private </a:t>
            </a:r>
            <a:r>
              <a:rPr lang="en-US" sz="1400" dirty="0" smtClean="0"/>
              <a:t>Twitter </a:t>
            </a:r>
            <a:r>
              <a:rPr lang="en-US" sz="1400" dirty="0" smtClean="0"/>
              <a:t>on </a:t>
            </a:r>
            <a:r>
              <a:rPr lang="en-US" sz="1400" dirty="0" smtClean="0"/>
              <a:t>March 1</a:t>
            </a:r>
            <a:r>
              <a:rPr lang="en-US" sz="1400" baseline="30000" dirty="0" smtClean="0"/>
              <a:t>st</a:t>
            </a:r>
            <a:r>
              <a:rPr lang="en-US" sz="1400" dirty="0" smtClean="0"/>
              <a:t> </a:t>
            </a:r>
            <a:r>
              <a:rPr lang="en-US" sz="1400" dirty="0" smtClean="0"/>
              <a:t>2018 for $159.00 month. </a:t>
            </a:r>
            <a:r>
              <a:rPr lang="en-US" sz="1400" dirty="0" smtClean="0"/>
              <a:t>The fee allowed </a:t>
            </a:r>
            <a:r>
              <a:rPr lang="en-US" sz="1400" dirty="0" smtClean="0"/>
              <a:t>follows to view my </a:t>
            </a:r>
            <a:r>
              <a:rPr lang="en-US" sz="1400" dirty="0" smtClean="0"/>
              <a:t>personal trades </a:t>
            </a:r>
            <a:r>
              <a:rPr lang="en-US" sz="1400" dirty="0" smtClean="0"/>
              <a:t>in </a:t>
            </a:r>
            <a:r>
              <a:rPr lang="en-US" sz="1400" dirty="0" smtClean="0"/>
              <a:t>real time (</a:t>
            </a:r>
            <a:r>
              <a:rPr lang="en-US" sz="1400" dirty="0"/>
              <a:t>T</a:t>
            </a:r>
            <a:r>
              <a:rPr lang="en-US" sz="1400" dirty="0" smtClean="0"/>
              <a:t>witter Feed Latency Aside) and offered in depth </a:t>
            </a:r>
            <a:r>
              <a:rPr lang="en-US" sz="1400" dirty="0" smtClean="0"/>
              <a:t>market </a:t>
            </a:r>
            <a:r>
              <a:rPr lang="en-US" sz="1400" dirty="0"/>
              <a:t>d</a:t>
            </a:r>
            <a:r>
              <a:rPr lang="en-US" sz="1400" dirty="0" smtClean="0"/>
              <a:t>ata </a:t>
            </a:r>
            <a:r>
              <a:rPr lang="en-US" sz="1400" dirty="0" smtClean="0"/>
              <a:t>provided by myself and @marketminute from MarketGauge.com.</a:t>
            </a:r>
          </a:p>
          <a:p>
            <a:pPr algn="ctr"/>
            <a:r>
              <a:rPr lang="en-US" sz="1400" u="sng" dirty="0" smtClean="0"/>
              <a:t>Since January </a:t>
            </a:r>
            <a:r>
              <a:rPr lang="en-US" sz="1400" u="sng" dirty="0" smtClean="0"/>
              <a:t>2018 </a:t>
            </a:r>
            <a:r>
              <a:rPr lang="en-US" sz="1400" u="sng" dirty="0" smtClean="0"/>
              <a:t>The </a:t>
            </a:r>
            <a:r>
              <a:rPr lang="en-US" sz="1400" u="sng" dirty="0" smtClean="0"/>
              <a:t>#1500 </a:t>
            </a:r>
            <a:r>
              <a:rPr lang="en-US" sz="1400" u="sng" dirty="0" smtClean="0"/>
              <a:t>Model has</a:t>
            </a:r>
            <a:r>
              <a:rPr lang="en-US" sz="1400" dirty="0" smtClean="0"/>
              <a:t>; </a:t>
            </a:r>
          </a:p>
          <a:p>
            <a:pPr algn="ctr">
              <a:buFont typeface="Wingdings" panose="05000000000000000000" pitchFamily="2" charset="2"/>
              <a:buChar char="ü"/>
            </a:pPr>
            <a:r>
              <a:rPr lang="en-US" sz="1400" dirty="0" smtClean="0"/>
              <a:t>Gained $138,869.75 + </a:t>
            </a:r>
            <a:r>
              <a:rPr lang="en-US" sz="1400" dirty="0" smtClean="0"/>
              <a:t>396% on </a:t>
            </a:r>
            <a:r>
              <a:rPr lang="en-US" sz="1400" dirty="0" smtClean="0"/>
              <a:t>the initial $35,000 </a:t>
            </a:r>
            <a:r>
              <a:rPr lang="en-US" sz="1400" dirty="0" smtClean="0"/>
              <a:t>cash acct </a:t>
            </a:r>
            <a:endParaRPr lang="en-US" sz="1400" dirty="0"/>
          </a:p>
          <a:p>
            <a:pPr algn="ctr">
              <a:buFont typeface="Wingdings" panose="05000000000000000000" pitchFamily="2" charset="2"/>
              <a:buChar char="ü"/>
            </a:pPr>
            <a:r>
              <a:rPr lang="en-US" sz="1400" dirty="0" smtClean="0"/>
              <a:t>Open &amp; Closed 842 trades, 5630 contracts </a:t>
            </a:r>
          </a:p>
          <a:p>
            <a:pPr algn="ctr">
              <a:buFont typeface="Wingdings" panose="05000000000000000000" pitchFamily="2" charset="2"/>
              <a:buChar char="ü"/>
            </a:pPr>
            <a:r>
              <a:rPr lang="en-US" sz="1400" dirty="0" smtClean="0"/>
              <a:t>Gained 16% ROI against $876,221.80 in opening costs </a:t>
            </a:r>
          </a:p>
          <a:p>
            <a:pPr algn="ctr">
              <a:buFont typeface="Wingdings" panose="05000000000000000000" pitchFamily="2" charset="2"/>
              <a:buChar char="ü"/>
            </a:pPr>
            <a:r>
              <a:rPr lang="en-US" sz="1400" dirty="0"/>
              <a:t>N</a:t>
            </a:r>
            <a:r>
              <a:rPr lang="en-US" sz="1400" dirty="0" smtClean="0"/>
              <a:t>etted $17,358.72 per month / $867.94 per day </a:t>
            </a:r>
          </a:p>
          <a:p>
            <a:pPr algn="ctr"/>
            <a:r>
              <a:rPr lang="en-US" sz="1400" u="sng" dirty="0" smtClean="0"/>
              <a:t>Since March </a:t>
            </a:r>
            <a:r>
              <a:rPr lang="en-US" sz="1400" u="sng" dirty="0" smtClean="0"/>
              <a:t>1</a:t>
            </a:r>
            <a:r>
              <a:rPr lang="en-US" sz="1400" u="sng" baseline="30000" dirty="0" smtClean="0"/>
              <a:t>st</a:t>
            </a:r>
            <a:r>
              <a:rPr lang="en-US" sz="1400" u="sng" dirty="0" smtClean="0"/>
              <a:t> </a:t>
            </a:r>
            <a:r>
              <a:rPr lang="en-US" sz="1400" u="sng" dirty="0" smtClean="0"/>
              <a:t>when @NYDOUGH_PRO went Live The #1500 Has</a:t>
            </a:r>
            <a:r>
              <a:rPr lang="en-US" sz="1400" dirty="0" smtClean="0"/>
              <a:t>; </a:t>
            </a:r>
          </a:p>
          <a:p>
            <a:pPr algn="ctr">
              <a:buFont typeface="Wingdings" panose="05000000000000000000" pitchFamily="2" charset="2"/>
              <a:buChar char="ü"/>
            </a:pPr>
            <a:r>
              <a:rPr lang="en-US" sz="1400" dirty="0" smtClean="0"/>
              <a:t>Gained $40,406.82 +115.45</a:t>
            </a:r>
            <a:r>
              <a:rPr lang="en-US" sz="1400" dirty="0" smtClean="0"/>
              <a:t>% on </a:t>
            </a:r>
            <a:r>
              <a:rPr lang="en-US" sz="1400" dirty="0" smtClean="0"/>
              <a:t>the same $35,000</a:t>
            </a:r>
            <a:endParaRPr lang="en-US" sz="1400" dirty="0"/>
          </a:p>
          <a:p>
            <a:pPr algn="ctr">
              <a:buFont typeface="Wingdings" panose="05000000000000000000" pitchFamily="2" charset="2"/>
              <a:buChar char="ü"/>
            </a:pPr>
            <a:r>
              <a:rPr lang="en-US" sz="1400" dirty="0" smtClean="0"/>
              <a:t>Open and Closed 554 trades 3,517 contracts</a:t>
            </a:r>
          </a:p>
          <a:p>
            <a:pPr algn="ctr">
              <a:buFont typeface="Wingdings" panose="05000000000000000000" pitchFamily="2" charset="2"/>
              <a:buChar char="ü"/>
            </a:pPr>
            <a:r>
              <a:rPr lang="en-US" sz="1400" dirty="0" smtClean="0"/>
              <a:t>Gained 7</a:t>
            </a:r>
            <a:r>
              <a:rPr lang="en-US" sz="1400" dirty="0" smtClean="0"/>
              <a:t>% </a:t>
            </a:r>
            <a:r>
              <a:rPr lang="en-US" sz="1400" dirty="0"/>
              <a:t>ROI </a:t>
            </a:r>
            <a:r>
              <a:rPr lang="en-US" sz="1400" dirty="0" smtClean="0"/>
              <a:t>against </a:t>
            </a:r>
            <a:r>
              <a:rPr lang="en-US" sz="1400" dirty="0" smtClean="0"/>
              <a:t>$569,831.49 in Opening </a:t>
            </a:r>
            <a:r>
              <a:rPr lang="en-US" sz="1400" dirty="0" smtClean="0"/>
              <a:t>costs</a:t>
            </a:r>
          </a:p>
          <a:p>
            <a:pPr algn="ctr">
              <a:buFont typeface="Wingdings" panose="05000000000000000000" pitchFamily="2" charset="2"/>
              <a:buChar char="ü"/>
            </a:pPr>
            <a:r>
              <a:rPr lang="en-US" sz="1400" dirty="0" smtClean="0"/>
              <a:t>Netted $</a:t>
            </a:r>
            <a:r>
              <a:rPr lang="en-US" sz="1400" dirty="0" smtClean="0"/>
              <a:t>6,734.47 per </a:t>
            </a:r>
            <a:r>
              <a:rPr lang="en-US" sz="1400" dirty="0" smtClean="0"/>
              <a:t>month / 336.72 </a:t>
            </a:r>
            <a:r>
              <a:rPr lang="en-US" sz="1400" dirty="0" smtClean="0"/>
              <a:t>per </a:t>
            </a:r>
            <a:r>
              <a:rPr lang="en-US" sz="1400" dirty="0" smtClean="0"/>
              <a:t>day</a:t>
            </a:r>
          </a:p>
          <a:p>
            <a:pPr algn="ctr"/>
            <a:r>
              <a:rPr lang="en-US" sz="1400" dirty="0"/>
              <a:t>To some those numbers are life changing, to others it’s a walk in the park and to some </a:t>
            </a:r>
            <a:r>
              <a:rPr lang="en-US" sz="1400" dirty="0" smtClean="0"/>
              <a:t>it may </a:t>
            </a:r>
            <a:r>
              <a:rPr lang="en-US" sz="1400" dirty="0"/>
              <a:t>even seem meager based on </a:t>
            </a:r>
            <a:r>
              <a:rPr lang="en-US" sz="1400" dirty="0" smtClean="0"/>
              <a:t>your own real life trades or the “Twitter </a:t>
            </a:r>
            <a:r>
              <a:rPr lang="en-US" sz="1400" dirty="0"/>
              <a:t>Traders” who post endless wins occasional losses and make millionaires with their GURU tactics I’ll let you be the judge of that one. </a:t>
            </a:r>
          </a:p>
          <a:p>
            <a:pPr algn="ctr"/>
            <a:r>
              <a:rPr lang="en-US" sz="1400" b="1" u="sng" dirty="0"/>
              <a:t>What I have learned running this #1500 model </a:t>
            </a:r>
            <a:r>
              <a:rPr lang="en-US" sz="1400" b="1" u="sng" dirty="0" smtClean="0"/>
              <a:t>over the </a:t>
            </a:r>
            <a:r>
              <a:rPr lang="en-US" sz="1400" b="1" u="sng" dirty="0"/>
              <a:t>last 9 months</a:t>
            </a:r>
            <a:r>
              <a:rPr lang="en-US" sz="1400" dirty="0"/>
              <a:t>. </a:t>
            </a:r>
            <a:endParaRPr lang="en-US" sz="1400" dirty="0" smtClean="0"/>
          </a:p>
          <a:p>
            <a:pPr algn="ctr">
              <a:buFont typeface="Wingdings" panose="05000000000000000000" pitchFamily="2" charset="2"/>
              <a:buChar char="ü"/>
            </a:pPr>
            <a:r>
              <a:rPr lang="en-US" sz="1400" dirty="0" smtClean="0"/>
              <a:t>There </a:t>
            </a:r>
            <a:r>
              <a:rPr lang="en-US" sz="1400" dirty="0"/>
              <a:t>is no doubt that you </a:t>
            </a:r>
            <a:r>
              <a:rPr lang="en-US" sz="1400" dirty="0" smtClean="0"/>
              <a:t>can, </a:t>
            </a:r>
            <a:r>
              <a:rPr lang="en-US" sz="1400" dirty="0"/>
              <a:t>as I have in the </a:t>
            </a:r>
            <a:r>
              <a:rPr lang="en-US" sz="1400" dirty="0" smtClean="0"/>
              <a:t>past, </a:t>
            </a:r>
            <a:r>
              <a:rPr lang="en-US" sz="1400" dirty="0"/>
              <a:t>trade much larger dollar amounts and adjust </a:t>
            </a:r>
            <a:r>
              <a:rPr lang="en-US" sz="1400" dirty="0" smtClean="0"/>
              <a:t>this trade </a:t>
            </a:r>
            <a:r>
              <a:rPr lang="en-US" sz="1400" dirty="0"/>
              <a:t>to your Trading profile / styles. </a:t>
            </a:r>
            <a:endParaRPr lang="en-US" sz="1400" dirty="0" smtClean="0"/>
          </a:p>
          <a:p>
            <a:pPr algn="ctr">
              <a:buFont typeface="Wingdings" panose="05000000000000000000" pitchFamily="2" charset="2"/>
              <a:buChar char="ü"/>
            </a:pPr>
            <a:r>
              <a:rPr lang="en-US" sz="1400" dirty="0" smtClean="0"/>
              <a:t>However</a:t>
            </a:r>
            <a:r>
              <a:rPr lang="en-US" sz="1400" dirty="0"/>
              <a:t>, using less of an amount tends to become consumed in commissions doesn’t allow the ability to scale out positions since smaller trade amounts buy lesser contracts than this model type requires and can be hindered by PDT (pattern day trade rules). </a:t>
            </a:r>
            <a:endParaRPr lang="en-US" sz="1400" dirty="0" smtClean="0"/>
          </a:p>
          <a:p>
            <a:pPr algn="ctr">
              <a:buFont typeface="Wingdings" panose="05000000000000000000" pitchFamily="2" charset="2"/>
              <a:buChar char="ü"/>
            </a:pPr>
            <a:r>
              <a:rPr lang="en-US" sz="1400" dirty="0" smtClean="0"/>
              <a:t>On </a:t>
            </a:r>
            <a:r>
              <a:rPr lang="en-US" sz="1400" dirty="0"/>
              <a:t>the other hand more isn’t always better and some of the trades have liquidity and volume patterns that wont accommodate the scope of what I trade. </a:t>
            </a:r>
          </a:p>
          <a:p>
            <a:pPr algn="ctr"/>
            <a:endParaRPr lang="en-US" sz="1400" dirty="0"/>
          </a:p>
        </p:txBody>
      </p:sp>
    </p:spTree>
    <p:extLst>
      <p:ext uri="{BB962C8B-B14F-4D97-AF65-F5344CB8AC3E}">
        <p14:creationId xmlns:p14="http://schemas.microsoft.com/office/powerpoint/2010/main" val="59721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dirty="0"/>
              <a:t>Introduction To The 30/50 Trade </a:t>
            </a:r>
          </a:p>
        </p:txBody>
      </p:sp>
      <p:sp>
        <p:nvSpPr>
          <p:cNvPr id="3" name="Content Placeholder 2"/>
          <p:cNvSpPr>
            <a:spLocks noGrp="1"/>
          </p:cNvSpPr>
          <p:nvPr>
            <p:ph idx="1"/>
          </p:nvPr>
        </p:nvSpPr>
        <p:spPr>
          <a:xfrm>
            <a:off x="457878" y="660400"/>
            <a:ext cx="8596668" cy="6069584"/>
          </a:xfrm>
        </p:spPr>
        <p:txBody>
          <a:bodyPr>
            <a:normAutofit/>
          </a:bodyPr>
          <a:lstStyle/>
          <a:p>
            <a:pPr algn="ctr"/>
            <a:r>
              <a:rPr lang="en-US" sz="1200" dirty="0" smtClean="0"/>
              <a:t>Introducing “The 30/50 Trade” Model. Since the kickoff of the #1500 model I have taken multiple data sets and broken them down in everyway from, ROI’s, WIN LOSS’s, Avg trade dollar amounts, time in trades, lengthier expirations, entry times &amp; exit times, etc</a:t>
            </a:r>
            <a:r>
              <a:rPr lang="en-US" sz="1200" dirty="0" smtClean="0"/>
              <a:t>..</a:t>
            </a:r>
            <a:r>
              <a:rPr lang="en-US" sz="1200" dirty="0" smtClean="0"/>
              <a:t> No matter how I cut the data, it comes down to this. Todays trade environment requires an even more aggressive approach and a hard set of trade based rules with little room for forgiveness, I will take initial trade gains off by scaling out of trades at Targets 1 &amp; 2 and placing tight stops &amp; trailing stops on all trades.</a:t>
            </a:r>
          </a:p>
          <a:p>
            <a:pPr algn="ctr"/>
            <a:r>
              <a:rPr lang="en-US" sz="1200" b="1" u="sng" dirty="0" smtClean="0"/>
              <a:t>Why is this different tha</a:t>
            </a:r>
            <a:r>
              <a:rPr lang="en-US" sz="1200" b="1" u="sng" dirty="0" smtClean="0"/>
              <a:t>n the #1500 Model and how I am adjusting it ? </a:t>
            </a:r>
          </a:p>
          <a:p>
            <a:pPr algn="ctr">
              <a:buFont typeface="Wingdings" panose="05000000000000000000" pitchFamily="2" charset="2"/>
              <a:buChar char="ü"/>
            </a:pPr>
            <a:r>
              <a:rPr lang="en-US" sz="1200" dirty="0" smtClean="0"/>
              <a:t>This Model takes into account all of the #1500 model rules but, adds in a HARD 30/50% scaleout rule which based on my past 9 months of work typically happens </a:t>
            </a:r>
            <a:r>
              <a:rPr lang="en-US" sz="1200" dirty="0" smtClean="0"/>
              <a:t>at the T1 30% and T2 50% targets. </a:t>
            </a:r>
          </a:p>
          <a:p>
            <a:pPr algn="ctr">
              <a:buFont typeface="Wingdings" panose="05000000000000000000" pitchFamily="2" charset="2"/>
              <a:buChar char="ü"/>
            </a:pPr>
            <a:r>
              <a:rPr lang="en-US" sz="1200" dirty="0" smtClean="0"/>
              <a:t>Once the initial scales are off, the trade relaxes, while all along a Stop and a Trailing </a:t>
            </a:r>
            <a:r>
              <a:rPr lang="en-US" sz="1200" dirty="0"/>
              <a:t>Stop </a:t>
            </a:r>
            <a:r>
              <a:rPr lang="en-US" sz="1200" dirty="0" smtClean="0"/>
              <a:t>to protect </a:t>
            </a:r>
            <a:r>
              <a:rPr lang="en-US" sz="1200" dirty="0"/>
              <a:t>the downside and profits </a:t>
            </a:r>
            <a:r>
              <a:rPr lang="en-US" sz="1200" dirty="0" smtClean="0"/>
              <a:t>is in place ( In the past I have scaled but let the stops stay too far out killing the profits. STOPS and Trailing Stops will be based on </a:t>
            </a:r>
            <a:r>
              <a:rPr lang="en-US" sz="1200" dirty="0" smtClean="0"/>
              <a:t>a newly added “Opening Range Method and proprietary AMT #MATH. </a:t>
            </a:r>
          </a:p>
          <a:p>
            <a:pPr algn="ctr">
              <a:buFont typeface="Wingdings" panose="05000000000000000000" pitchFamily="2" charset="2"/>
              <a:buChar char="ü"/>
            </a:pPr>
            <a:r>
              <a:rPr lang="en-US" sz="1200" dirty="0" smtClean="0"/>
              <a:t>All Stops will be put in place and posted on all live trades immediately, most of which will be based off the 30 min Opening Range lows or a #DOUGH Point Of Control !</a:t>
            </a:r>
          </a:p>
          <a:p>
            <a:pPr algn="ctr"/>
            <a:r>
              <a:rPr lang="en-US" sz="1200" dirty="0" smtClean="0"/>
              <a:t>I </a:t>
            </a:r>
            <a:r>
              <a:rPr lang="en-US" sz="1200" dirty="0" smtClean="0"/>
              <a:t>will be posting all related 30/50 Model </a:t>
            </a:r>
            <a:r>
              <a:rPr lang="en-US" sz="1200" dirty="0" smtClean="0"/>
              <a:t>Info on the Pro site and start running the 30/50 trades live Tuesday for @NYDOUGH_PRO. Tomorrow I will post a revised set of 30/50 rules and all related info. Some Links are attached </a:t>
            </a:r>
            <a:r>
              <a:rPr lang="en-US" sz="1200" dirty="0" err="1" smtClean="0"/>
              <a:t>pn</a:t>
            </a:r>
            <a:r>
              <a:rPr lang="en-US" sz="1200" dirty="0" smtClean="0"/>
              <a:t> last page of this presentation and there will be a New Tab on the Site Named 30/50</a:t>
            </a:r>
          </a:p>
          <a:p>
            <a:pPr algn="ctr"/>
            <a:r>
              <a:rPr lang="en-US" sz="1200" dirty="0" smtClean="0"/>
              <a:t>Please don’t let this confuse anyone! 80% of what </a:t>
            </a:r>
            <a:r>
              <a:rPr lang="en-US" sz="1200" dirty="0"/>
              <a:t>you already know from </a:t>
            </a:r>
            <a:r>
              <a:rPr lang="en-US" sz="1200" dirty="0" smtClean="0"/>
              <a:t>me is in tact this is simply an enhanced step up to close a gap on some trade areas that need adjusting, scale the fast trades, scalps and WIN BIGGER ! </a:t>
            </a:r>
            <a:endParaRPr lang="en-US" sz="1200" dirty="0" smtClean="0"/>
          </a:p>
          <a:p>
            <a:pPr algn="ctr"/>
            <a:r>
              <a:rPr lang="en-US" sz="1200" dirty="0" smtClean="0"/>
              <a:t>Note: Over the next 30 days, in an effort to accommodate the curious build my subscriber base and manage some new relations, </a:t>
            </a:r>
            <a:r>
              <a:rPr lang="en-US" sz="1200" dirty="0" smtClean="0"/>
              <a:t>I will be posting </a:t>
            </a:r>
            <a:r>
              <a:rPr lang="en-US" sz="1200" b="1" i="1" u="sng" dirty="0" smtClean="0"/>
              <a:t>“some” </a:t>
            </a:r>
            <a:r>
              <a:rPr lang="en-US" sz="1200" dirty="0" smtClean="0"/>
              <a:t>trade info on my public @</a:t>
            </a:r>
            <a:r>
              <a:rPr lang="en-US" sz="1200" dirty="0" smtClean="0"/>
              <a:t>NYDOUGH &amp; </a:t>
            </a:r>
            <a:r>
              <a:rPr lang="en-US" sz="1200" dirty="0" smtClean="0"/>
              <a:t>@ICONICASSET handles as well. </a:t>
            </a:r>
          </a:p>
          <a:p>
            <a:pPr marL="0" indent="0" algn="ctr">
              <a:buNone/>
            </a:pPr>
            <a:r>
              <a:rPr lang="en-US" sz="1200" dirty="0" smtClean="0"/>
              <a:t>   </a:t>
            </a:r>
            <a:endParaRPr lang="en-US" sz="1200" dirty="0" smtClean="0"/>
          </a:p>
        </p:txBody>
      </p:sp>
    </p:spTree>
    <p:extLst>
      <p:ext uri="{BB962C8B-B14F-4D97-AF65-F5344CB8AC3E}">
        <p14:creationId xmlns:p14="http://schemas.microsoft.com/office/powerpoint/2010/main" val="1847465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a:t>
            </a:r>
            <a:endParaRPr lang="en-US" dirty="0"/>
          </a:p>
        </p:txBody>
      </p:sp>
      <p:sp>
        <p:nvSpPr>
          <p:cNvPr id="3" name="Content Placeholder 2"/>
          <p:cNvSpPr>
            <a:spLocks noGrp="1"/>
          </p:cNvSpPr>
          <p:nvPr>
            <p:ph idx="1"/>
          </p:nvPr>
        </p:nvSpPr>
        <p:spPr/>
        <p:txBody>
          <a:bodyPr/>
          <a:lstStyle/>
          <a:p>
            <a:r>
              <a:rPr lang="en-US" dirty="0" smtClean="0"/>
              <a:t>Website link to NYDOUGH SUMMARY PERFORMANCE</a:t>
            </a:r>
          </a:p>
          <a:p>
            <a:pPr marL="0" indent="0">
              <a:buNone/>
            </a:pPr>
            <a:r>
              <a:rPr lang="en-US" dirty="0" smtClean="0">
                <a:hlinkClick r:id="rId2"/>
              </a:rPr>
              <a:t>http</a:t>
            </a:r>
            <a:r>
              <a:rPr lang="en-US" dirty="0">
                <a:hlinkClick r:id="rId2"/>
              </a:rPr>
              <a:t>://nydough.com/ny-dough-performance-summaries-for-2018-1500-model-jan-thru-august-march-thru-august</a:t>
            </a:r>
            <a:r>
              <a:rPr lang="en-US" dirty="0" smtClean="0">
                <a:hlinkClick r:id="rId2"/>
              </a:rPr>
              <a:t>/</a:t>
            </a:r>
            <a:endParaRPr lang="en-US" dirty="0"/>
          </a:p>
          <a:p>
            <a:r>
              <a:rPr lang="en-US" dirty="0" smtClean="0"/>
              <a:t>Website link to hypothetical Trade model using the 30/50 Model</a:t>
            </a:r>
          </a:p>
          <a:p>
            <a:pPr marL="0" indent="0">
              <a:buNone/>
            </a:pPr>
            <a:r>
              <a:rPr lang="en-US" dirty="0">
                <a:hlinkClick r:id="rId3"/>
              </a:rPr>
              <a:t>http://nydough.com/30-50-model-hypothetical-trades</a:t>
            </a:r>
            <a:r>
              <a:rPr lang="en-US" dirty="0" smtClean="0">
                <a:hlinkClick r:id="rId3"/>
              </a:rPr>
              <a:t>/</a:t>
            </a:r>
            <a:endParaRPr lang="en-US" dirty="0" smtClean="0"/>
          </a:p>
          <a:p>
            <a:r>
              <a:rPr lang="en-US" dirty="0" smtClean="0"/>
              <a:t>Website Link To 30/50 Model Introduction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024523638"/>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3660</TotalTime>
  <Words>845</Words>
  <Application>Microsoft Office PowerPoint</Application>
  <PresentationFormat>Widescreen</PresentationFormat>
  <Paragraphs>34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Trebuchet MS</vt:lpstr>
      <vt:lpstr>Wingdings</vt:lpstr>
      <vt:lpstr>Wingdings 3</vt:lpstr>
      <vt:lpstr>Facet</vt:lpstr>
      <vt:lpstr>Introduction To The 30/50 Trade </vt:lpstr>
      <vt:lpstr>Introduction To The 30/50 Trade </vt:lpstr>
      <vt:lpstr>Links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Morning Trader</dc:title>
  <dc:creator>Falcon Home</dc:creator>
  <cp:lastModifiedBy>Falcon Home</cp:lastModifiedBy>
  <cp:revision>57</cp:revision>
  <dcterms:created xsi:type="dcterms:W3CDTF">2018-07-22T22:28:52Z</dcterms:created>
  <dcterms:modified xsi:type="dcterms:W3CDTF">2018-09-10T02:34:59Z</dcterms:modified>
</cp:coreProperties>
</file>